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  <p:sldMasterId id="2147483656" r:id="rId3"/>
    <p:sldMasterId id="2147483654" r:id="rId4"/>
    <p:sldMasterId id="2147483649" r:id="rId5"/>
    <p:sldMasterId id="2147483847" r:id="rId6"/>
    <p:sldMasterId id="2147483895" r:id="rId7"/>
    <p:sldMasterId id="2147484151" r:id="rId8"/>
  </p:sldMasterIdLst>
  <p:notesMasterIdLst>
    <p:notesMasterId r:id="rId47"/>
  </p:notesMasterIdLst>
  <p:handoutMasterIdLst>
    <p:handoutMasterId r:id="rId48"/>
  </p:handoutMasterIdLst>
  <p:sldIdLst>
    <p:sldId id="295" r:id="rId9"/>
    <p:sldId id="374" r:id="rId10"/>
    <p:sldId id="352" r:id="rId11"/>
    <p:sldId id="296" r:id="rId12"/>
    <p:sldId id="297" r:id="rId13"/>
    <p:sldId id="298" r:id="rId14"/>
    <p:sldId id="348" r:id="rId15"/>
    <p:sldId id="318" r:id="rId16"/>
    <p:sldId id="299" r:id="rId17"/>
    <p:sldId id="324" r:id="rId18"/>
    <p:sldId id="338" r:id="rId19"/>
    <p:sldId id="325" r:id="rId20"/>
    <p:sldId id="327" r:id="rId21"/>
    <p:sldId id="329" r:id="rId22"/>
    <p:sldId id="328" r:id="rId23"/>
    <p:sldId id="302" r:id="rId24"/>
    <p:sldId id="333" r:id="rId25"/>
    <p:sldId id="334" r:id="rId26"/>
    <p:sldId id="339" r:id="rId27"/>
    <p:sldId id="336" r:id="rId28"/>
    <p:sldId id="340" r:id="rId29"/>
    <p:sldId id="301" r:id="rId30"/>
    <p:sldId id="331" r:id="rId31"/>
    <p:sldId id="341" r:id="rId32"/>
    <p:sldId id="300" r:id="rId33"/>
    <p:sldId id="303" r:id="rId34"/>
    <p:sldId id="343" r:id="rId35"/>
    <p:sldId id="383" r:id="rId36"/>
    <p:sldId id="384" r:id="rId37"/>
    <p:sldId id="323" r:id="rId38"/>
    <p:sldId id="330" r:id="rId39"/>
    <p:sldId id="304" r:id="rId40"/>
    <p:sldId id="305" r:id="rId41"/>
    <p:sldId id="306" r:id="rId42"/>
    <p:sldId id="307" r:id="rId43"/>
    <p:sldId id="308" r:id="rId44"/>
    <p:sldId id="311" r:id="rId45"/>
    <p:sldId id="385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953"/>
    <a:srgbClr val="800080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>
        <p:scale>
          <a:sx n="86" d="100"/>
          <a:sy n="86" d="100"/>
        </p:scale>
        <p:origin x="2944" y="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881A8B-2F75-EF43-922F-40707787B2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5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998950-CCC6-4C4B-9646-8D63D95F6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02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FB1D7D-EC30-0444-B0D0-EDE269F7826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93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E8915C-BCBA-D645-BF7D-18135E43792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088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CE92E87-D604-E741-ABB3-28BEC4B7AFE7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208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34BE84-E6E7-9548-A3AC-318FABA35F98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119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E5FBF81-C9BD-8842-AEBE-742CAFB0B436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2119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6455624-5157-6045-B3D4-81EE1B9BAA69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211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B1CCEC-7A45-FA4C-AE38-EAD0B3EF4B75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140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736B06-54BC-F541-86ED-EC1CAC60A08A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21402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7027689-D9CF-9E45-86E8-F59F1CE5C817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214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2AAD4A-AA00-BB43-9CB6-DF17550BDFEA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160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7CE8842-ED9A-324B-9D8C-1FC5AA19DB8E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21606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678D46B-8871-BE44-AC13-0F0A1FDE3202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216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60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8CF3CA-DDBF-3646-AA9A-30C3E67F21C4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181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D4BF08-82F4-A049-B992-F9280684F10E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2222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4298961-B787-6843-BBCF-DA6D8707A3C1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22221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0E63F4F-F357-9B4A-9678-720F8E10C3A0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222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22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ACB3EC-A9B0-8541-AA6F-CD7F67F82DA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263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D2DEE3C-413F-F944-8E27-26281DD60FA8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22630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0B3185F-02CA-FF41-AB48-B75B4FD9FD81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2263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BC142B-F7D3-D349-96AE-04EEA1423915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2283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F62FB60-46F6-CD4E-898B-1E7A93784214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228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DF3914-AC5F-7A4F-84DD-3931E5784E3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2324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3EC3C8C-D86B-0242-A694-42DADC3A28AE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23245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F26A2E8-5EC8-7948-8663-DB71E9E25FAA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232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24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0A517E-3DE3-B645-B166-1E0BAAB923B9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2344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83B6443-3430-F94E-A976-3EDA4E738E34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234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45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64AD90-CA19-064B-8B3A-FD1E9BFD47EB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11B16BE-B1BF-274C-ADC6-23BE6FCD798D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560CBE-6352-674B-8E6B-70A5FDF40DD5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2385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E2BEC8-DD65-8747-9AD6-663B50BD754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2426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AC0D19C-4A61-AA4C-BC7E-6A227346FCD6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24269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CE92BB2-6F56-3740-A1D5-506EA5375D00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2426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904EE4-8DB2-8E40-99F3-3EAF3714A7FC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2447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358224A-298C-4F43-9EE9-A299C31D7E66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244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47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8EC60-193A-1D4F-A901-AF1295531109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2488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962456-A450-3C43-AE4C-AA8EE27A5DE8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2508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7BDDE9-E984-6843-A212-EB72C38A51AD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2529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C844732-5C33-684B-B589-5D159F481AFB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252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29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5E4EE6-B524-8E4E-8108-195D809D4CC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A0FE4A-4B4F-E245-9435-78484155F8EF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Most of the manuscripts have the little sigma (= English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 altLang="ja-JP">
                <a:latin typeface="Times New Roman" charset="0"/>
              </a:rPr>
              <a:t>s</a:t>
            </a:r>
            <a:r>
              <a:rPr lang="ja-JP" altLang="en-US">
                <a:latin typeface="Times New Roman" charset="0"/>
              </a:rPr>
              <a:t>”</a:t>
            </a:r>
            <a:r>
              <a:rPr lang="en-US" altLang="ja-JP">
                <a:latin typeface="Times New Roman" charset="0"/>
              </a:rPr>
              <a:t>) that makes the verb for believe in an undefined sense.  However, a few early MSS lack this sigma, which turns it into a present tense.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F9B08B-5743-6A4E-8942-C99A45D69CEE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2590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1C0121-898F-4B41-81FE-67D98F0F7142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2611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B33253C-A5CA-DB44-A94F-019871AFCB83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26112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AA1AAD4-C0C7-EC49-8B28-FEA7428CED43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2611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11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D95603-B7D0-D94B-9EE3-80B595A55653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1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B8DBCF-4543-AA4C-AB8F-4C03A496CD8B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2631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510453-42F1-3B41-AFD0-EACA0EE45F2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2652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B9C8B3-F5F7-1B45-B59E-67AA7948C8F5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2672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89CD75-6F11-2646-8B34-B9FB612D1177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2693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B1ED23-0CFB-7048-AE26-64A097728435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271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3A9E18-67E3-7E4C-84F3-A0B5A5597A57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2734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B89631B-9F4F-A040-A8BB-686CF032EB30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27341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CABD129-252B-6549-91A7-8638C783B05D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273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34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Creation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A83747-FFC1-AE4F-913F-D9E3F9685C4D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95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B0BB9F-6575-0D4E-B05F-4D794233BE9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97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CCE4CC-FB7A-EC43-BA2C-1B5FADE69951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99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72969E-2647-BC49-B4CD-E8859167B7D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D23328-B156-A847-BC6B-A28EB79DC8CC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037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5BC239E-37F1-B547-86CE-5E79655B6422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20378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E5DB505-84C3-3645-A9EE-7614F051FCDE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203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E84E3F-B149-164B-9829-E0DC2A11E7F4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05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009F0-1DDB-B743-90A6-72DD97F2DA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551CD-7233-4F45-8CCB-9B440AA26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0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EAC2A-C6EC-6F4B-8A6C-46786619B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4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382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8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2498C-24E3-6542-BD4A-9123BD2AB4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92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B6B4E-AAAA-A94D-84D1-F6C9D76D8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51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773BC-FA3A-2942-BEAF-02087B6BE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38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5196A-4641-464D-BA39-8452492C7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41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B0A97-09FB-0E42-BB20-724A5EAF4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67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74FD5-16F4-FC4E-9ABF-47CE3CF7B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0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D4B47-6862-224C-8098-B7567BF539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2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CB12C-4D8E-6F42-97BB-F129DDAD1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5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D1D9E-9CA8-CC45-ABBA-C50219066C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2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C84D1-F237-8047-A976-5EB0F66F71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4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46335-5B30-4941-B9C1-8BB62CA0B9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60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71B3C-9B90-7A40-97C5-FCCF262ABD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3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321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21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2272F-3F82-2943-AB57-4EC5E71112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2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9AC02-99BF-1D4B-8E87-5DCE19659A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12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A7A0F-95FB-BA47-AA9F-0EA9F67C9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2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D4876-D4B8-CB4E-80C8-6AD35A8AEB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98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F9793-40C1-7D4B-9736-CE2F627230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14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B3182-DDD5-0642-AFF7-F94B73DB4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01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4E018-03FC-6A43-BF43-83170FC52D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5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7F1F8-65C8-BF4D-AC72-4A2434DB4F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89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8C218-F711-5C4B-A4F6-2DD7E8810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9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DDB03-B046-E541-BE86-0A0ECBC30E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89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64E53-846A-CA48-A779-429E72F485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25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AB313-4CB7-0B46-8E43-8D87655F9D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70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80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18891-1797-A641-8C69-CAF61BC20E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36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D1A98-7195-F048-86FA-8629474873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51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59852-21A9-064E-9C1C-8CB635F55B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23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2F684-728A-5147-A4DE-AD4C4327D3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54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3D0CB-F43C-4C4B-9AA2-42411AA25D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0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9E4E9-F8B3-B549-A671-AA5DCEF092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6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C23DF-1305-4740-A1A3-6F1F99056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3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3C779-DF86-9E43-9C5D-F6DE176A45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2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38959-5457-0D4F-9EF2-1997D3320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19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E99BC-6DA8-6342-8407-AB6A6AFC8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33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B877B-58BE-544E-B532-1C15322378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656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18FBF-EE8C-374A-910B-04C14B07A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32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ACDD9-052E-2C40-A685-50ADA0EA0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68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AE26-B352-9044-B204-29E327CE92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3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CCF82-6500-4847-8132-EACF2C8DFB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94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26F075-19D5-FE47-9992-3410D7502D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09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26B93-A86F-7145-8F2A-71941A7882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3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36492-8B81-7946-BC3A-1F8182ADA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30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83BC6-4A25-A940-9764-DEC8720C0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647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059DB-9786-0145-BEDE-B857F5937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089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25F56-83FE-C944-AE36-07B38F5873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472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B4F3B-9089-EB45-8F04-4C63FC95A8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47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23982-56EF-2146-9C7A-1E0D877793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142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13EA-713E-A341-97E4-5E116C714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667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4ECB5-AA8A-3240-B2FA-38C6D2999E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93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726AD-12CC-8E49-9573-E3CF23C6D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97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47CA0-BE08-374B-836D-676DCD5CA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483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F0A33-4E33-044D-A8BE-B876D0BD3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5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AAFAB-0E2F-0F4D-A3AE-1C7715703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437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1B3B5-4113-BE41-8DCB-D1A863705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561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66B3A-E960-7F4E-BF28-F5138B78C1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775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217E7-8C9C-DE44-B7EC-39F51B42A8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206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77287-4EE8-314E-945C-AA74383BF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733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3D32F-AD7E-2642-8981-D2B5368C7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116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6DF0F-B831-1D42-B1F9-B714A6621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88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3A6AC-E0E4-4648-ACDB-3FBEC1DF1B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425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ADAE1209-E1DC-4042-A724-B9CE7FF6E9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90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1706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037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8E0E9-7F89-7E45-A25D-6BCE167D2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869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235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7723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4397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0678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6266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0208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70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8632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039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BA1F3-3217-7042-90B6-1113A8D472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1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E4BDC-F2E6-5D42-8743-04D639AF8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DCAD19-75F4-7548-8E2D-1142B3FF02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372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09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37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fld id="{EFBC9D69-5AC5-224F-AAD4-7677164F868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6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310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0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0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90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0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0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0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0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0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1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1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1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1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1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1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1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1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1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793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311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1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311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1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11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1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1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4E87184-3819-4249-A79F-500098C9D89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7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18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6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6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9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19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9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19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70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19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700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00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01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01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01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70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defRPr>
            </a:lvl1pPr>
          </a:lstStyle>
          <a:p>
            <a:fld id="{960EE4FC-C232-E448-852D-41943BF2EC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7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8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fld id="{56AF59FE-6067-B243-ADFB-6A176B26DE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1EEC349-0D40-D841-8C44-E77A28195B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614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6201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319 w 21600"/>
                <a:gd name="T3" fmla="*/ 172 h 21600"/>
                <a:gd name="T4" fmla="*/ 0 w 21600"/>
                <a:gd name="T5" fmla="*/ 1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C8D355CE-9D2F-A949-9E60-DF88610E04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619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0"/>
        <a:buChar char="l"/>
        <a:defRPr sz="24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110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ResurrectedCh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19600" y="360040"/>
            <a:ext cx="4572000" cy="3429000"/>
          </a:xfrm>
        </p:spPr>
        <p:txBody>
          <a:bodyPr/>
          <a:lstStyle/>
          <a:p>
            <a:pPr algn="r" eaLnBrk="1" hangingPunct="1"/>
            <a:r>
              <a:rPr lang="en-US" b="1" dirty="0">
                <a:latin typeface="Arial" charset="0"/>
                <a:ea typeface="ＭＳ Ｐゴシック" charset="0"/>
              </a:rPr>
              <a:t>The Resurrection of Jesus Christ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4258379"/>
            <a:ext cx="6400800" cy="838200"/>
          </a:xfrm>
        </p:spPr>
        <p:txBody>
          <a:bodyPr/>
          <a:lstStyle/>
          <a:p>
            <a:pPr algn="r" eaLnBrk="1" hangingPunct="1"/>
            <a:r>
              <a:rPr lang="en-US" sz="4400" i="1" dirty="0">
                <a:latin typeface="Verdana" charset="0"/>
                <a:ea typeface="ＭＳ Ｐゴシック" charset="0"/>
              </a:rPr>
              <a:t>John 20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805264"/>
            <a:ext cx="9144000" cy="68079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3200" b="1" i="1" dirty="0">
                <a:solidFill>
                  <a:srgbClr val="FFFFFF"/>
                </a:solidFill>
              </a:rPr>
              <a:t>Christology: The Person &amp; Work of Jesus</a:t>
            </a:r>
            <a:r>
              <a:rPr lang="en-SG" sz="3200" i="1" dirty="0">
                <a:solidFill>
                  <a:srgbClr val="FFFFFF"/>
                </a:solidFill>
              </a:rPr>
              <a:t> </a:t>
            </a:r>
            <a:endParaRPr lang="en-US" sz="3200" b="1" i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94E859-7DEC-902B-A7E6-69D2B802E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4" descr="214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847013" cy="354965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</a:rPr>
              <a:t>I. The </a:t>
            </a:r>
            <a:r>
              <a:rPr lang="en-US" b="1">
                <a:solidFill>
                  <a:srgbClr val="800080"/>
                </a:solidFill>
                <a:latin typeface="Tahoma" charset="0"/>
                <a:ea typeface="ＭＳ Ｐゴシック" charset="0"/>
              </a:rPr>
              <a:t>empty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</a:rPr>
              <a:t> tomb shows us that Christ is alive today (20:1-9).</a:t>
            </a:r>
            <a:endParaRPr lang="en-US" b="1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Gospel of John</a:t>
            </a:r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b="1" i="1" baseline="30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®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Movie</a:t>
            </a:r>
            <a:endParaRPr lang="en-US" sz="48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7875" name="Rectangle 2"/>
          <p:cNvSpPr>
            <a:spLocks noChangeArrowheads="1"/>
          </p:cNvSpPr>
          <p:nvPr/>
        </p:nvSpPr>
        <p:spPr bwMode="auto">
          <a:xfrm>
            <a:off x="609600" y="289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800" b="1">
                <a:solidFill>
                  <a:schemeClr val="bg1"/>
                </a:solidFill>
              </a:rPr>
              <a:t>John 20:1-9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4" descr="iCard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</a:rPr>
              <a:t>Three Initial Witnesses</a:t>
            </a:r>
          </a:p>
        </p:txBody>
      </p:sp>
      <p:sp>
        <p:nvSpPr>
          <p:cNvPr id="209924" name="Rectangle 5"/>
          <p:cNvSpPr>
            <a:spLocks noChangeArrowheads="1"/>
          </p:cNvSpPr>
          <p:nvPr/>
        </p:nvSpPr>
        <p:spPr bwMode="auto">
          <a:xfrm>
            <a:off x="2667000" y="21336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5175" indent="-765175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4400" b="1">
                <a:solidFill>
                  <a:srgbClr val="000000"/>
                </a:solidFill>
                <a:latin typeface="Tahoma" charset="0"/>
              </a:rPr>
              <a:t>Mary (1-2)</a:t>
            </a:r>
          </a:p>
          <a:p>
            <a:pPr marL="765175" indent="-765175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4400" b="1">
                <a:solidFill>
                  <a:srgbClr val="000000"/>
                </a:solidFill>
                <a:latin typeface="Tahoma" charset="0"/>
              </a:rPr>
              <a:t>John (3-5)</a:t>
            </a:r>
          </a:p>
          <a:p>
            <a:pPr marL="765175" indent="-765175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4400" b="1">
                <a:solidFill>
                  <a:srgbClr val="000000"/>
                </a:solidFill>
                <a:latin typeface="Tahoma" charset="0"/>
              </a:rPr>
              <a:t>Peter (6-9)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From Inside the Tomb Looking Out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0948" name="Picture 1028" descr="Israel---Garden-Tom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2"/>
          <a:stretch>
            <a:fillRect/>
          </a:stretch>
        </p:blipFill>
        <p:spPr bwMode="auto">
          <a:xfrm>
            <a:off x="2514600" y="1295400"/>
            <a:ext cx="4876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485" name="Picture 1029" descr="roman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38941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4000">
                <a:solidFill>
                  <a:schemeClr val="bg1"/>
                </a:solidFill>
              </a:rPr>
              <a:t>The Roman seal prevented tampering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stone was rolled away…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2996" name="Picture 6" descr="stone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5626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4" descr="garden_tomb_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7150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Garden Tomb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graveclot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581400" y="274638"/>
            <a:ext cx="1981200" cy="3306762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Empty linens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61953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1187" name="Picture 7" descr="John 20 7 empty tomb gravecloth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33782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777240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ja-JP" altLang="en-US" sz="5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5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Seeing</a:t>
            </a:r>
            <a:r>
              <a:rPr lang="ja-JP" altLang="en-US" sz="5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5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in 20:5-8</a:t>
            </a:r>
            <a:endParaRPr lang="en-US" sz="54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252413" y="1371600"/>
            <a:ext cx="3352801" cy="25146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chemeClr val="bg1"/>
                </a:solidFill>
              </a:rPr>
              <a:t>John</a:t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ja-JP" altLang="en-US" sz="4400" b="1">
                <a:solidFill>
                  <a:schemeClr val="bg1"/>
                </a:solidFill>
              </a:rPr>
              <a:t>“</a:t>
            </a:r>
            <a:r>
              <a:rPr lang="en-US" altLang="ja-JP" sz="4400" b="1">
                <a:solidFill>
                  <a:schemeClr val="bg1"/>
                </a:solidFill>
              </a:rPr>
              <a:t>looked</a:t>
            </a:r>
            <a:r>
              <a:rPr lang="ja-JP" altLang="en-US" sz="4400" b="1">
                <a:solidFill>
                  <a:schemeClr val="bg1"/>
                </a:solidFill>
              </a:rPr>
              <a:t>”</a:t>
            </a:r>
            <a:br>
              <a:rPr lang="en-US" altLang="ja-JP" sz="4400" b="1">
                <a:solidFill>
                  <a:schemeClr val="bg1"/>
                </a:solidFill>
              </a:rPr>
            </a:br>
            <a:r>
              <a:rPr lang="en-US" altLang="ja-JP" sz="4400" b="1">
                <a:solidFill>
                  <a:schemeClr val="bg1"/>
                </a:solidFill>
              </a:rPr>
              <a:t>v. 5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90800" y="3962400"/>
            <a:ext cx="3352800" cy="25146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chemeClr val="bg1"/>
                </a:solidFill>
              </a:rPr>
              <a:t>Peter</a:t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ja-JP" altLang="en-US" sz="4400" b="1">
                <a:solidFill>
                  <a:schemeClr val="bg1"/>
                </a:solidFill>
              </a:rPr>
              <a:t>“</a:t>
            </a:r>
            <a:r>
              <a:rPr lang="en-US" altLang="ja-JP" sz="4400" b="1">
                <a:solidFill>
                  <a:schemeClr val="bg1"/>
                </a:solidFill>
              </a:rPr>
              <a:t>saw</a:t>
            </a:r>
            <a:r>
              <a:rPr lang="ja-JP" altLang="en-US" sz="4400" b="1">
                <a:solidFill>
                  <a:schemeClr val="bg1"/>
                </a:solidFill>
              </a:rPr>
              <a:t>”</a:t>
            </a:r>
            <a:br>
              <a:rPr lang="en-US" altLang="ja-JP" sz="4400" b="1">
                <a:solidFill>
                  <a:schemeClr val="bg1"/>
                </a:solidFill>
              </a:rPr>
            </a:br>
            <a:r>
              <a:rPr lang="en-US" altLang="ja-JP" sz="4400" b="1">
                <a:solidFill>
                  <a:schemeClr val="bg1"/>
                </a:solidFill>
              </a:rPr>
              <a:t>v. 6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56275" y="1371600"/>
            <a:ext cx="3352800" cy="25146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chemeClr val="bg1"/>
                </a:solidFill>
              </a:rPr>
              <a:t>John</a:t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ja-JP" altLang="en-US" sz="4400" b="1">
                <a:solidFill>
                  <a:schemeClr val="bg1"/>
                </a:solidFill>
              </a:rPr>
              <a:t>“</a:t>
            </a:r>
            <a:r>
              <a:rPr lang="en-US" altLang="ja-JP" sz="4400" b="1">
                <a:solidFill>
                  <a:schemeClr val="bg1"/>
                </a:solidFill>
              </a:rPr>
              <a:t>saw</a:t>
            </a:r>
            <a:r>
              <a:rPr lang="ja-JP" altLang="en-US" sz="4400" b="1">
                <a:solidFill>
                  <a:schemeClr val="bg1"/>
                </a:solidFill>
              </a:rPr>
              <a:t>”</a:t>
            </a:r>
            <a:br>
              <a:rPr lang="en-US" altLang="ja-JP" sz="4400" b="1">
                <a:solidFill>
                  <a:schemeClr val="bg1"/>
                </a:solidFill>
              </a:rPr>
            </a:br>
            <a:r>
              <a:rPr lang="en-US" altLang="ja-JP" sz="4400" b="1">
                <a:solidFill>
                  <a:schemeClr val="bg1"/>
                </a:solidFill>
              </a:rPr>
              <a:t>v. 8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52413" y="3352800"/>
            <a:ext cx="3352801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algn="ctr" eaLnBrk="1" hangingPunct="1"/>
            <a:r>
              <a:rPr lang="ja-JP" altLang="en-US" sz="4400" b="1">
                <a:solidFill>
                  <a:srgbClr val="FFFF00"/>
                </a:solidFill>
              </a:rPr>
              <a:t>“</a:t>
            </a:r>
            <a:r>
              <a:rPr lang="en-US" altLang="ja-JP" sz="4400" b="1">
                <a:solidFill>
                  <a:srgbClr val="FFFF00"/>
                </a:solidFill>
              </a:rPr>
              <a:t>peeped</a:t>
            </a:r>
            <a:r>
              <a:rPr lang="ja-JP" altLang="en-US" sz="4400" b="1">
                <a:solidFill>
                  <a:srgbClr val="FFFF00"/>
                </a:solidFill>
              </a:rPr>
              <a:t>”</a:t>
            </a:r>
            <a:endParaRPr lang="en-US" sz="4400" b="1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19200" y="5867400"/>
            <a:ext cx="61722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algn="ctr" eaLnBrk="1" hangingPunct="1"/>
            <a:r>
              <a:rPr lang="ja-JP" altLang="en-US" sz="4400" b="1">
                <a:solidFill>
                  <a:srgbClr val="FFFF00"/>
                </a:solidFill>
              </a:rPr>
              <a:t>“</a:t>
            </a:r>
            <a:r>
              <a:rPr lang="en-US" altLang="ja-JP" sz="4400" b="1">
                <a:solidFill>
                  <a:srgbClr val="FFFF00"/>
                </a:solidFill>
              </a:rPr>
              <a:t>beheld attentively</a:t>
            </a:r>
            <a:r>
              <a:rPr lang="ja-JP" altLang="en-US" sz="4400" b="1">
                <a:solidFill>
                  <a:srgbClr val="FFFF00"/>
                </a:solidFill>
              </a:rPr>
              <a:t>”</a:t>
            </a:r>
            <a:endParaRPr lang="en-US" sz="4400" b="1">
              <a:solidFill>
                <a:srgbClr val="FFFF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756275" y="3352800"/>
            <a:ext cx="33528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algn="ctr" eaLnBrk="1" hangingPunct="1"/>
            <a:r>
              <a:rPr lang="ja-JP" altLang="en-US" sz="4400" b="1">
                <a:solidFill>
                  <a:srgbClr val="FFFF00"/>
                </a:solidFill>
              </a:rPr>
              <a:t>“</a:t>
            </a:r>
            <a:r>
              <a:rPr lang="en-US" altLang="ja-JP" sz="4400" b="1">
                <a:solidFill>
                  <a:srgbClr val="FFFF00"/>
                </a:solidFill>
              </a:rPr>
              <a:t>perceived</a:t>
            </a:r>
            <a:r>
              <a:rPr lang="ja-JP" altLang="en-US" sz="4400" b="1">
                <a:solidFill>
                  <a:srgbClr val="FFFF00"/>
                </a:solidFill>
              </a:rPr>
              <a:t>”</a:t>
            </a:r>
            <a:endParaRPr lang="en-US" sz="4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  <p:bldP spid="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283" name="Picture 3" descr="helives-sm-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14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001000" cy="1905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algn="r" eaLnBrk="1" hangingPunct="1"/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II. Christ</a:t>
            </a:r>
            <a:r>
              <a:rPr lang="fr-FR" altLang="ja-JP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 resurrection meets you at your </a:t>
            </a:r>
            <a:r>
              <a:rPr lang="en-US" sz="4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need</a:t>
            </a: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(20:10-29)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26670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376238" indent="-376238" algn="r" eaLnBrk="1" hangingPunct="1">
              <a:buFontTx/>
              <a:buChar char="•"/>
            </a:pPr>
            <a:r>
              <a:rPr lang="en-US" sz="4400">
                <a:solidFill>
                  <a:schemeClr val="bg1"/>
                </a:solidFill>
              </a:rPr>
              <a:t>Comforts the </a:t>
            </a:r>
            <a:r>
              <a:rPr lang="en-US" sz="4400">
                <a:solidFill>
                  <a:srgbClr val="FFFF00"/>
                </a:solidFill>
              </a:rPr>
              <a:t>despairing</a:t>
            </a:r>
            <a:r>
              <a:rPr lang="en-US" sz="4400">
                <a:solidFill>
                  <a:schemeClr val="bg1"/>
                </a:solidFill>
              </a:rPr>
              <a:t> 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Mary (10-18)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Gospel of John</a:t>
            </a:r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b="1" i="1" baseline="30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®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Movie</a:t>
            </a:r>
            <a:endParaRPr lang="en-US" sz="48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7331" name="Rectangle 2"/>
          <p:cNvSpPr>
            <a:spLocks noChangeArrowheads="1"/>
          </p:cNvSpPr>
          <p:nvPr/>
        </p:nvSpPr>
        <p:spPr bwMode="auto">
          <a:xfrm>
            <a:off x="609600" y="289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800" b="1">
                <a:solidFill>
                  <a:schemeClr val="bg1"/>
                </a:solidFill>
              </a:rPr>
              <a:t>John 20:10-18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Garden Tomb 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304800"/>
            <a:ext cx="5105400" cy="29718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sz="48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Why is it important for Jesus to be alive?</a:t>
            </a:r>
            <a:endParaRPr lang="en-US" sz="3200" b="1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1427" name="Picture 3" descr="helives-sm-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14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001000" cy="1905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algn="r" eaLnBrk="1" hangingPunct="1"/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II. Christ</a:t>
            </a:r>
            <a:r>
              <a:rPr lang="fr-FR" altLang="ja-JP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 resurrection meets you at your need </a:t>
            </a:r>
            <a:b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(20:10-29)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26670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376238" indent="-376238" algn="r" eaLnBrk="1" hangingPunct="1">
              <a:buFontTx/>
              <a:buChar char="•"/>
            </a:pPr>
            <a:r>
              <a:rPr lang="en-US" sz="4400">
                <a:solidFill>
                  <a:schemeClr val="bg1"/>
                </a:solidFill>
              </a:rPr>
              <a:t>Comforts the </a:t>
            </a:r>
            <a:r>
              <a:rPr lang="en-US" sz="4400">
                <a:solidFill>
                  <a:srgbClr val="FFFF00"/>
                </a:solidFill>
              </a:rPr>
              <a:t>despairing</a:t>
            </a:r>
            <a:r>
              <a:rPr lang="en-US" sz="4400">
                <a:solidFill>
                  <a:schemeClr val="bg1"/>
                </a:solidFill>
              </a:rPr>
              <a:t> 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Mary (10-18)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40767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376238" indent="-376238" algn="r" eaLnBrk="1" hangingPunct="1">
              <a:buFontTx/>
              <a:buChar char="•"/>
            </a:pPr>
            <a:r>
              <a:rPr lang="en-US" sz="4400">
                <a:solidFill>
                  <a:schemeClr val="bg1"/>
                </a:solidFill>
              </a:rPr>
              <a:t>Encourages the </a:t>
            </a:r>
            <a:r>
              <a:rPr lang="en-US" sz="4400">
                <a:solidFill>
                  <a:srgbClr val="FFFF00"/>
                </a:solidFill>
              </a:rPr>
              <a:t>discouraged</a:t>
            </a:r>
            <a:r>
              <a:rPr lang="en-US" sz="4400">
                <a:solidFill>
                  <a:schemeClr val="bg1"/>
                </a:solidFill>
              </a:rPr>
              <a:t> disciples (19-23)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Gospel of John</a:t>
            </a:r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b="1" i="1" baseline="30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®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Movie</a:t>
            </a:r>
            <a:endParaRPr lang="en-US" sz="48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3475" name="Rectangle 2"/>
          <p:cNvSpPr>
            <a:spLocks noChangeArrowheads="1"/>
          </p:cNvSpPr>
          <p:nvPr/>
        </p:nvSpPr>
        <p:spPr bwMode="auto">
          <a:xfrm>
            <a:off x="609600" y="289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800" b="1">
                <a:solidFill>
                  <a:schemeClr val="bg1"/>
                </a:solidFill>
              </a:rPr>
              <a:t>John 20:19-23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Peter's Den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139238" cy="95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What would it take to turn the despondent Peter around?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1667" name="Picture 5" descr="helives-sm-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14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001000" cy="1905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algn="r" eaLnBrk="1" hangingPunct="1"/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II. Christ</a:t>
            </a:r>
            <a:r>
              <a:rPr lang="fr-FR" altLang="ja-JP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 resurrection meets you at your need </a:t>
            </a:r>
            <a:b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(20:10-29)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26670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376238" indent="-376238" algn="r" eaLnBrk="1" hangingPunct="1">
              <a:buFontTx/>
              <a:buChar char="•"/>
            </a:pPr>
            <a:r>
              <a:rPr lang="en-US" sz="4400">
                <a:solidFill>
                  <a:schemeClr val="bg1"/>
                </a:solidFill>
              </a:rPr>
              <a:t>Comforts the </a:t>
            </a:r>
            <a:r>
              <a:rPr lang="en-US" sz="4400">
                <a:solidFill>
                  <a:srgbClr val="FFFF00"/>
                </a:solidFill>
              </a:rPr>
              <a:t>despairing</a:t>
            </a:r>
            <a:r>
              <a:rPr lang="en-US" sz="4400">
                <a:solidFill>
                  <a:schemeClr val="bg1"/>
                </a:solidFill>
              </a:rPr>
              <a:t> 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Mary (10-18)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40767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376238" indent="-376238" algn="r" eaLnBrk="1" hangingPunct="1">
              <a:buFontTx/>
              <a:buChar char="•"/>
            </a:pPr>
            <a:r>
              <a:rPr lang="en-US" sz="4400">
                <a:solidFill>
                  <a:schemeClr val="bg1"/>
                </a:solidFill>
              </a:rPr>
              <a:t>Encourages the </a:t>
            </a:r>
            <a:r>
              <a:rPr lang="en-US" sz="4400">
                <a:solidFill>
                  <a:srgbClr val="FFFF00"/>
                </a:solidFill>
              </a:rPr>
              <a:t>discouraged</a:t>
            </a:r>
            <a:r>
              <a:rPr lang="en-US" sz="4400">
                <a:solidFill>
                  <a:schemeClr val="bg1"/>
                </a:solidFill>
              </a:rPr>
              <a:t> disciples (19-23)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54864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376238" indent="-376238" algn="r" eaLnBrk="1" hangingPunct="1">
              <a:buFontTx/>
              <a:buChar char="•"/>
            </a:pPr>
            <a:r>
              <a:rPr lang="en-US" sz="4400">
                <a:solidFill>
                  <a:schemeClr val="bg1"/>
                </a:solidFill>
              </a:rPr>
              <a:t>Gives proof to the </a:t>
            </a:r>
            <a:r>
              <a:rPr lang="en-US" sz="4400">
                <a:solidFill>
                  <a:srgbClr val="FFFF00"/>
                </a:solidFill>
              </a:rPr>
              <a:t>doubting</a:t>
            </a:r>
            <a:r>
              <a:rPr lang="en-US" sz="4400">
                <a:solidFill>
                  <a:schemeClr val="bg1"/>
                </a:solidFill>
              </a:rPr>
              <a:t> Thomas (24-29)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Gospel of John</a:t>
            </a:r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b="1" i="1" baseline="30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®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Movie</a:t>
            </a:r>
            <a:endParaRPr lang="en-US" sz="48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3715" name="Rectangle 2"/>
          <p:cNvSpPr>
            <a:spLocks noChangeArrowheads="1"/>
          </p:cNvSpPr>
          <p:nvPr/>
        </p:nvSpPr>
        <p:spPr bwMode="auto">
          <a:xfrm>
            <a:off x="609600" y="289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800" b="1">
                <a:solidFill>
                  <a:schemeClr val="bg1"/>
                </a:solidFill>
              </a:rPr>
              <a:t>John 20:24-29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To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058025" cy="2222500"/>
          </a:xfrm>
        </p:spPr>
        <p:txBody>
          <a:bodyPr/>
          <a:lstStyle/>
          <a:p>
            <a:pPr algn="l" eaLnBrk="1" hangingPunct="1"/>
            <a:r>
              <a:rPr lang="en-US" sz="7200" b="1">
                <a:solidFill>
                  <a:schemeClr val="bg1"/>
                </a:solidFill>
                <a:latin typeface="Tahoma" charset="0"/>
                <a:ea typeface="ＭＳ Ｐゴシック" charset="0"/>
              </a:rPr>
              <a:t>Who moved the stone?</a:t>
            </a:r>
            <a:endParaRPr lang="en-US" sz="7200" b="1">
              <a:solidFill>
                <a:schemeClr val="tx1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1676400" y="3573463"/>
            <a:ext cx="4551363" cy="3311525"/>
          </a:xfrm>
          <a:prstGeom prst="rect">
            <a:avLst/>
          </a:prstGeom>
          <a:noFill/>
          <a:ln>
            <a:noFill/>
          </a:ln>
          <a:effectLst>
            <a:outerShdw blurRad="63500" dist="63500" dir="13012194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He never died?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Jesus</a:t>
            </a:r>
            <a:r>
              <a:rPr lang="fr-FR" altLang="ja-JP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'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strength?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Romans?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Jewish Leaders?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Disciples?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1" descr="John 20 27 caravaggio-thom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9144000" cy="66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5875" y="6089650"/>
            <a:ext cx="9128125" cy="749300"/>
          </a:xfrm>
          <a:solidFill>
            <a:schemeClr val="tx1"/>
          </a:solidFill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</a:rPr>
              <a:t>Why did John write about Jesus</a:t>
            </a:r>
            <a:r>
              <a:rPr lang="fr-FR" altLang="ja-JP" sz="3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</a:rPr>
              <a:t>'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</a:rPr>
              <a:t> miracles?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ea typeface="ＭＳ Ｐゴシック" charset="0"/>
            </a:endParaRP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054475" y="7178675"/>
            <a:ext cx="5486400" cy="25146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</a:t>
            </a:r>
            <a:r>
              <a:rPr lang="en-US" sz="2800">
                <a:latin typeface="Tahoma" charset="0"/>
              </a:rPr>
              <a:t>hese [signs] are written so that you may believe that Jesus is the Christ, the Son of God, and that by believing you may have life in his name (John 20:31).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268413"/>
          </a:xfrm>
          <a:solidFill>
            <a:srgbClr val="000000"/>
          </a:solidFill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990600" indent="-990600" eaLnBrk="1" hangingPunct="1">
              <a:buFont typeface="Wingdings" charset="0"/>
              <a:buNone/>
              <a:defRPr/>
            </a:pPr>
            <a:r>
              <a:rPr lang="en-US" sz="3600" b="1" dirty="0">
                <a:effectLst/>
                <a:cs typeface="+mn-cs"/>
              </a:rPr>
              <a:t>III. All of Christ</a:t>
            </a:r>
            <a:r>
              <a:rPr lang="fr-FR" altLang="ja-JP" sz="3600" b="1" dirty="0">
                <a:effectLst/>
                <a:cs typeface="+mn-cs"/>
              </a:rPr>
              <a:t>'</a:t>
            </a:r>
            <a:r>
              <a:rPr lang="en-US" sz="3600" b="1" dirty="0">
                <a:effectLst/>
                <a:cs typeface="+mn-cs"/>
              </a:rPr>
              <a:t>s miracles are to bring us to </a:t>
            </a:r>
            <a:r>
              <a:rPr lang="en-US" sz="3600" b="1" dirty="0">
                <a:solidFill>
                  <a:srgbClr val="FFFF00"/>
                </a:solidFill>
                <a:effectLst/>
                <a:cs typeface="+mn-cs"/>
              </a:rPr>
              <a:t>faith</a:t>
            </a:r>
            <a:r>
              <a:rPr lang="en-US" sz="3600" b="1" dirty="0">
                <a:effectLst/>
                <a:cs typeface="+mn-cs"/>
              </a:rPr>
              <a:t> in Him (20:30-31)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animBg="1" autoUpdateAnimBg="0"/>
      <p:bldP spid="149506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Gospel of John</a:t>
            </a:r>
            <a:r>
              <a:rPr lang="ja-JP" alt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b="1" i="1" baseline="30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®</a:t>
            </a:r>
            <a:r>
              <a:rPr lang="en-US" altLang="ja-JP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Movie</a:t>
            </a:r>
            <a:endParaRPr lang="en-US" sz="48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1907" name="Rectangle 2"/>
          <p:cNvSpPr>
            <a:spLocks noChangeArrowheads="1"/>
          </p:cNvSpPr>
          <p:nvPr/>
        </p:nvSpPr>
        <p:spPr bwMode="auto">
          <a:xfrm>
            <a:off x="609600" y="289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800" b="1">
                <a:solidFill>
                  <a:schemeClr val="bg1"/>
                </a:solidFill>
              </a:rPr>
              <a:t>John 20:30-31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7" descr="Synagogue eat my fle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28600" y="76200"/>
            <a:ext cx="121920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John</a:t>
            </a: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3352800"/>
            <a:ext cx="9144000" cy="3540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Key Verse</a:t>
            </a:r>
            <a:endParaRPr lang="en-US" altLang="zh-CN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altLang="zh-CN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“Jesus did many other miraculous signs in the presence of his disciples, which are not recorded in this book.  But these are written </a:t>
            </a:r>
            <a:r>
              <a:rPr lang="en-US" altLang="zh-CN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that you may believe </a:t>
            </a:r>
            <a:r>
              <a:rPr lang="en-US" altLang="zh-CN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that Jesus is the Christ, the Son of God, and that by believing </a:t>
            </a:r>
            <a:br>
              <a:rPr lang="en-US" altLang="zh-CN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altLang="zh-CN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you may have life in his name” (20:30-31).</a:t>
            </a:r>
            <a:endParaRPr lang="en-US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7765" name="Rectangle 1031"/>
          <p:cNvSpPr>
            <a:spLocks noGrp="1" noChangeArrowheads="1"/>
          </p:cNvSpPr>
          <p:nvPr>
            <p:ph type="title" idx="4294967295"/>
          </p:nvPr>
        </p:nvSpPr>
        <p:spPr>
          <a:xfrm>
            <a:off x="2805113" y="533400"/>
            <a:ext cx="3533775" cy="1190625"/>
          </a:xfrm>
        </p:spPr>
        <p:txBody>
          <a:bodyPr lIns="91440" tIns="45720" rIns="91440" bIns="45720" anchor="t">
            <a:spAutoFit/>
          </a:bodyPr>
          <a:lstStyle/>
          <a:p>
            <a:pPr eaLnBrk="1" hangingPunct="1"/>
            <a:r>
              <a:rPr lang="en-US" altLang="zh-CN" sz="3600" b="1" u="sng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Key Word</a:t>
            </a:r>
            <a:r>
              <a:rPr lang="en-US" altLang="zh-CN" sz="3600" b="1"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zh-CN"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Believe</a:t>
            </a:r>
            <a:endParaRPr lang="en-US" sz="3600" b="1" u="sng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7766" name="Text Box 3"/>
          <p:cNvSpPr txBox="1">
            <a:spLocks noChangeArrowheads="1"/>
          </p:cNvSpPr>
          <p:nvPr/>
        </p:nvSpPr>
        <p:spPr bwMode="auto">
          <a:xfrm>
            <a:off x="8382000" y="71438"/>
            <a:ext cx="69850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100000">
                <a:schemeClr val="bg2"/>
              </a:gs>
            </a:gsLst>
            <a:path path="rect">
              <a:fillToRect l="100000" t="10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2400" y="1447800"/>
            <a:ext cx="4419600" cy="2678113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zh-CN" b="1" u="sng">
                <a:solidFill>
                  <a:srgbClr val="FFFF00"/>
                </a:solidFill>
                <a:cs typeface="Arial" charset="0"/>
              </a:rPr>
              <a:t>Evangelistic</a:t>
            </a:r>
            <a:endParaRPr lang="en-US" altLang="zh-CN" b="1">
              <a:solidFill>
                <a:srgbClr val="FFFF00"/>
              </a:solidFill>
              <a:cs typeface="Arial" charset="0"/>
            </a:endParaRPr>
          </a:p>
          <a:p>
            <a:pPr algn="ctr"/>
            <a:r>
              <a:rPr lang="en-US" altLang="zh-CN" b="1">
                <a:solidFill>
                  <a:srgbClr val="FFFFFF"/>
                </a:solidFill>
                <a:cs typeface="Arial" charset="0"/>
              </a:rPr>
              <a:t>“…these are written that you </a:t>
            </a:r>
            <a:r>
              <a:rPr lang="en-US" altLang="zh-CN" b="1">
                <a:solidFill>
                  <a:srgbClr val="FFFF00"/>
                </a:solidFill>
                <a:cs typeface="Arial" charset="0"/>
              </a:rPr>
              <a:t>may believe </a:t>
            </a:r>
            <a:r>
              <a:rPr lang="en-US" altLang="zh-CN" b="1">
                <a:solidFill>
                  <a:srgbClr val="FFFFFF"/>
                </a:solidFill>
                <a:cs typeface="Arial" charset="0"/>
              </a:rPr>
              <a:t>that </a:t>
            </a:r>
            <a:br>
              <a:rPr lang="en-US" altLang="zh-CN" b="1">
                <a:solidFill>
                  <a:srgbClr val="FFFFFF"/>
                </a:solidFill>
                <a:cs typeface="Arial" charset="0"/>
              </a:rPr>
            </a:br>
            <a:r>
              <a:rPr lang="en-US" altLang="zh-CN" b="1">
                <a:solidFill>
                  <a:srgbClr val="FFFFFF"/>
                </a:solidFill>
                <a:cs typeface="Arial" charset="0"/>
              </a:rPr>
              <a:t>Jesus is the Christ, the Son </a:t>
            </a:r>
            <a:br>
              <a:rPr lang="en-US" altLang="zh-CN" b="1">
                <a:solidFill>
                  <a:srgbClr val="FFFFFF"/>
                </a:solidFill>
                <a:cs typeface="Arial" charset="0"/>
              </a:rPr>
            </a:br>
            <a:r>
              <a:rPr lang="en-US" altLang="zh-CN" b="1">
                <a:solidFill>
                  <a:srgbClr val="FFFFFF"/>
                </a:solidFill>
                <a:cs typeface="Arial" charset="0"/>
              </a:rPr>
              <a:t>of God, and that by </a:t>
            </a:r>
            <a:br>
              <a:rPr lang="en-US" altLang="zh-CN" b="1">
                <a:solidFill>
                  <a:srgbClr val="FFFFFF"/>
                </a:solidFill>
                <a:cs typeface="Arial" charset="0"/>
              </a:rPr>
            </a:br>
            <a:r>
              <a:rPr lang="en-US" altLang="zh-CN" b="1">
                <a:solidFill>
                  <a:srgbClr val="FFFFFF"/>
                </a:solidFill>
                <a:cs typeface="Arial" charset="0"/>
              </a:rPr>
              <a:t>believing you may have life</a:t>
            </a:r>
            <a:br>
              <a:rPr lang="en-US" altLang="zh-CN" b="1">
                <a:solidFill>
                  <a:srgbClr val="FFFFFF"/>
                </a:solidFill>
                <a:cs typeface="Arial" charset="0"/>
              </a:rPr>
            </a:br>
            <a:r>
              <a:rPr lang="en-US" altLang="zh-CN" b="1">
                <a:solidFill>
                  <a:srgbClr val="FFFFFF"/>
                </a:solidFill>
                <a:cs typeface="Arial" charset="0"/>
              </a:rPr>
              <a:t>in his name”</a:t>
            </a:r>
          </a:p>
        </p:txBody>
      </p:sp>
      <p:sp>
        <p:nvSpPr>
          <p:cNvPr id="239620" name="Rectangle 1031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010400" cy="646113"/>
          </a:xfrm>
          <a:solidFill>
            <a:schemeClr val="accent3">
              <a:lumMod val="10000"/>
            </a:schemeClr>
          </a:solidFill>
        </p:spPr>
        <p:txBody>
          <a:bodyPr lIns="91440" tIns="45720" rIns="91440" bIns="45720" anchor="t">
            <a:spAutoFit/>
          </a:bodyPr>
          <a:lstStyle/>
          <a:p>
            <a:pPr eaLnBrk="1" hangingPunct="1"/>
            <a:r>
              <a:rPr lang="en-US" altLang="zh-CN"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Textual Variants of John 20:31</a:t>
            </a:r>
            <a:endParaRPr lang="en-US" sz="36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005" name="Text Box 3"/>
          <p:cNvSpPr txBox="1">
            <a:spLocks noChangeArrowheads="1"/>
          </p:cNvSpPr>
          <p:nvPr/>
        </p:nvSpPr>
        <p:spPr bwMode="auto">
          <a:xfrm>
            <a:off x="8462963" y="0"/>
            <a:ext cx="681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cs typeface="Arial" charset="0"/>
              </a:rPr>
              <a:t>110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24400" y="1447800"/>
            <a:ext cx="4343400" cy="2678113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zh-CN" b="1" u="sng">
                <a:solidFill>
                  <a:srgbClr val="FFFF00"/>
                </a:solidFill>
                <a:cs typeface="Arial" charset="0"/>
              </a:rPr>
              <a:t>Edification</a:t>
            </a:r>
            <a:endParaRPr lang="en-US" altLang="zh-CN" b="1">
              <a:solidFill>
                <a:srgbClr val="FFFF00"/>
              </a:solidFill>
              <a:cs typeface="Arial" charset="0"/>
            </a:endParaRPr>
          </a:p>
          <a:p>
            <a:pPr algn="ctr"/>
            <a:r>
              <a:rPr lang="en-US" altLang="zh-CN" b="1">
                <a:solidFill>
                  <a:srgbClr val="FFFFFF"/>
                </a:solidFill>
                <a:cs typeface="Arial" charset="0"/>
              </a:rPr>
              <a:t>“…these are written that you </a:t>
            </a:r>
            <a:r>
              <a:rPr lang="en-US" altLang="zh-CN" b="1">
                <a:solidFill>
                  <a:srgbClr val="FFFF00"/>
                </a:solidFill>
                <a:cs typeface="Arial" charset="0"/>
              </a:rPr>
              <a:t>may go on believing </a:t>
            </a:r>
            <a:r>
              <a:rPr lang="en-US" altLang="zh-CN" b="1">
                <a:solidFill>
                  <a:srgbClr val="FFFFFF"/>
                </a:solidFill>
                <a:cs typeface="Arial" charset="0"/>
              </a:rPr>
              <a:t>that </a:t>
            </a:r>
            <a:br>
              <a:rPr lang="en-US" altLang="zh-CN" b="1">
                <a:solidFill>
                  <a:srgbClr val="FFFFFF"/>
                </a:solidFill>
                <a:cs typeface="Arial" charset="0"/>
              </a:rPr>
            </a:br>
            <a:r>
              <a:rPr lang="en-US" altLang="zh-CN" b="1">
                <a:solidFill>
                  <a:srgbClr val="FFFFFF"/>
                </a:solidFill>
                <a:cs typeface="Arial" charset="0"/>
              </a:rPr>
              <a:t>Jesus is the Christ, the Son of God, and that by believing you may have life in his name”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" y="4267200"/>
            <a:ext cx="4419600" cy="2124075"/>
            <a:chOff x="76200" y="4338935"/>
            <a:chExt cx="4343400" cy="2040874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6200" y="4338935"/>
              <a:ext cx="4343400" cy="2040874"/>
            </a:xfrm>
            <a:prstGeom prst="rect">
              <a:avLst/>
            </a:prstGeom>
            <a:solidFill>
              <a:schemeClr val="accent3">
                <a:lumMod val="2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b="1" u="sng">
                  <a:solidFill>
                    <a:srgbClr val="FFFF00"/>
                  </a:solidFill>
                  <a:ea typeface="Arial" charset="0"/>
                  <a:cs typeface="Arial" charset="0"/>
                </a:rPr>
                <a:t>Aorist Subjunctive</a:t>
              </a:r>
              <a:endParaRPr lang="en-US" altLang="zh-CN" b="1">
                <a:solidFill>
                  <a:srgbClr val="FFFFFF"/>
                </a:solidFill>
                <a:ea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altLang="zh-CN" sz="3600" b="1">
                  <a:solidFill>
                    <a:srgbClr val="FFFFFF"/>
                  </a:solidFill>
                  <a:latin typeface="Bwgrki" charset="0"/>
                  <a:ea typeface="Arial" charset="0"/>
                  <a:cs typeface="Arial" charset="0"/>
                </a:rPr>
                <a:t>i-na pisteu,</a:t>
              </a:r>
              <a:r>
                <a:rPr lang="en-US" altLang="zh-CN" sz="3600" b="1">
                  <a:solidFill>
                    <a:srgbClr val="FCE20C"/>
                  </a:solidFill>
                  <a:latin typeface="Bwgrki" charset="0"/>
                  <a:ea typeface="Arial" charset="0"/>
                  <a:cs typeface="Arial" charset="0"/>
                </a:rPr>
                <a:t>s</a:t>
              </a:r>
              <a:r>
                <a:rPr lang="en-US" altLang="zh-CN" sz="3600" b="1">
                  <a:solidFill>
                    <a:srgbClr val="FFFFFF"/>
                  </a:solidFill>
                  <a:latin typeface="Bwgrki" charset="0"/>
                  <a:ea typeface="Arial" charset="0"/>
                  <a:cs typeface="Arial" charset="0"/>
                </a:rPr>
                <a:t>hte</a:t>
              </a:r>
              <a:endParaRPr lang="en-US" altLang="zh-CN" b="1">
                <a:solidFill>
                  <a:srgbClr val="FFFFFF"/>
                </a:solidFill>
                <a:latin typeface="Bwgrki" charset="0"/>
                <a:ea typeface="Arial" charset="0"/>
                <a:cs typeface="Arial" charset="0"/>
              </a:endParaRPr>
            </a:p>
            <a:p>
              <a:pPr algn="ctr">
                <a:defRPr/>
              </a:pPr>
              <a:endParaRPr lang="en-US" altLang="zh-CN" b="1">
                <a:solidFill>
                  <a:srgbClr val="FFFFFF"/>
                </a:solidFill>
                <a:latin typeface="Bwgrki" charset="0"/>
                <a:ea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altLang="zh-CN" b="1">
                  <a:solidFill>
                    <a:srgbClr val="FFFFFF"/>
                  </a:solidFill>
                  <a:ea typeface="Arial" charset="0"/>
                  <a:cs typeface="Arial" charset="0"/>
                </a:rPr>
                <a:t>37 manuscripts</a:t>
              </a:r>
            </a:p>
            <a:p>
              <a:pPr algn="ctr">
                <a:defRPr/>
              </a:pPr>
              <a:r>
                <a:rPr lang="en-US" altLang="zh-CN" b="1">
                  <a:solidFill>
                    <a:srgbClr val="FFFFFF"/>
                  </a:solidFill>
                  <a:ea typeface="Arial" charset="0"/>
                  <a:cs typeface="Arial" charset="0"/>
                </a:rPr>
                <a:t>Many but later manuscripts</a:t>
              </a:r>
            </a:p>
          </p:txBody>
        </p:sp>
        <p:pic>
          <p:nvPicPr>
            <p:cNvPr id="256012" name="Picture 10" descr="John 20.31 aoris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71" y="4374664"/>
              <a:ext cx="4117427" cy="199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24400" y="4271963"/>
            <a:ext cx="4343400" cy="2124075"/>
            <a:chOff x="4648200" y="4343400"/>
            <a:chExt cx="4343400" cy="2123658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648200" y="4343400"/>
              <a:ext cx="4343400" cy="2123658"/>
            </a:xfrm>
            <a:prstGeom prst="rect">
              <a:avLst/>
            </a:prstGeom>
            <a:solidFill>
              <a:schemeClr val="accent3">
                <a:lumMod val="2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b="1" u="sng">
                  <a:solidFill>
                    <a:srgbClr val="FFFF00"/>
                  </a:solidFill>
                  <a:ea typeface="Arial" charset="0"/>
                  <a:cs typeface="Arial" charset="0"/>
                </a:rPr>
                <a:t>Present Subjunctive</a:t>
              </a:r>
              <a:endParaRPr lang="en-US" altLang="zh-CN" b="1">
                <a:solidFill>
                  <a:srgbClr val="FFFFFF"/>
                </a:solidFill>
                <a:ea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altLang="zh-CN" sz="3600" b="1">
                  <a:solidFill>
                    <a:srgbClr val="FFFFFF"/>
                  </a:solidFill>
                  <a:latin typeface="Bwgrki" charset="0"/>
                  <a:ea typeface="Arial" charset="0"/>
                  <a:cs typeface="Arial" charset="0"/>
                </a:rPr>
                <a:t>i-na pisteu,hte</a:t>
              </a:r>
              <a:endParaRPr lang="en-US" altLang="zh-CN" sz="4000" b="1">
                <a:solidFill>
                  <a:srgbClr val="FFFFFF"/>
                </a:solidFill>
                <a:latin typeface="Bwgrki" charset="0"/>
                <a:ea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altLang="zh-CN" sz="2800" b="1">
                  <a:solidFill>
                    <a:srgbClr val="FFFFFF"/>
                  </a:solidFill>
                  <a:ea typeface="Arial" charset="0"/>
                  <a:cs typeface="Arial" charset="0"/>
                </a:rPr>
                <a:t>p</a:t>
              </a:r>
              <a:r>
                <a:rPr lang="en-US" altLang="zh-CN" sz="3600" b="1" baseline="30000">
                  <a:solidFill>
                    <a:srgbClr val="FFFFFF"/>
                  </a:solidFill>
                  <a:ea typeface="Arial" charset="0"/>
                  <a:cs typeface="Arial" charset="0"/>
                </a:rPr>
                <a:t>66</a:t>
              </a:r>
              <a:r>
                <a:rPr lang="en-US" altLang="zh-CN" sz="2800" b="1">
                  <a:solidFill>
                    <a:srgbClr val="FFFFFF"/>
                  </a:solidFill>
                  <a:ea typeface="Arial" charset="0"/>
                  <a:cs typeface="Arial" charset="0"/>
                </a:rPr>
                <a:t> &amp; </a:t>
              </a:r>
              <a:r>
                <a:rPr lang="en-US" altLang="zh-CN" sz="4800" b="1">
                  <a:solidFill>
                    <a:srgbClr val="FFFFFF"/>
                  </a:solidFill>
                  <a:latin typeface="Bwhebb" charset="0"/>
                  <a:ea typeface="ＭＳ Ｐゴシック" charset="-128"/>
                  <a:cs typeface="ＭＳ Ｐゴシック" charset="-128"/>
                </a:rPr>
                <a:t>a</a:t>
              </a:r>
              <a:r>
                <a:rPr lang="en-US" altLang="zh-CN" sz="2800" b="1">
                  <a:solidFill>
                    <a:srgbClr val="FFFFFF"/>
                  </a:solidFill>
                  <a:ea typeface="Arial" charset="0"/>
                  <a:cs typeface="Arial" charset="0"/>
                </a:rPr>
                <a:t>*</a:t>
              </a:r>
              <a:br>
                <a:rPr lang="en-US" altLang="zh-CN" sz="2800" b="1">
                  <a:solidFill>
                    <a:srgbClr val="FFFFFF"/>
                  </a:solidFill>
                  <a:ea typeface="Arial" charset="0"/>
                  <a:cs typeface="Arial" charset="0"/>
                </a:rPr>
              </a:br>
              <a:r>
                <a:rPr lang="en-US" altLang="zh-CN" b="1">
                  <a:solidFill>
                    <a:srgbClr val="FFFFFF"/>
                  </a:solidFill>
                  <a:ea typeface="Arial" charset="0"/>
                  <a:cs typeface="Arial" charset="0"/>
                </a:rPr>
                <a:t>Few but early manuscripts</a:t>
              </a:r>
            </a:p>
          </p:txBody>
        </p:sp>
        <p:pic>
          <p:nvPicPr>
            <p:cNvPr id="256010" name="Picture 11" descr="John 20.31 presen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987" y="4419600"/>
              <a:ext cx="4189413" cy="2024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 autoUpdateAnimBg="0"/>
      <p:bldP spid="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Garden Tomb 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343400"/>
            <a:ext cx="6248400" cy="25146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algn="r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cs typeface="+mj-cs"/>
              </a:rPr>
              <a:t>We live </a:t>
            </a:r>
            <a:br>
              <a:rPr lang="en-US" sz="6000" b="1" dirty="0">
                <a:solidFill>
                  <a:schemeClr val="bg1"/>
                </a:solidFill>
                <a:cs typeface="+mj-cs"/>
              </a:rPr>
            </a:br>
            <a:r>
              <a:rPr lang="en-US" sz="6000" b="1" dirty="0">
                <a:solidFill>
                  <a:schemeClr val="bg1"/>
                </a:solidFill>
                <a:cs typeface="+mj-cs"/>
              </a:rPr>
              <a:t>because He lives!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Resurr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9163" y="0"/>
            <a:ext cx="5684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914400"/>
          </a:xfrm>
          <a:effectLst>
            <a:outerShdw blurRad="63500" dist="74053" dir="19742175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1085850" indent="-1085850" algn="l" eaLnBrk="1" hangingPunct="1"/>
            <a:r>
              <a:rPr lang="en-US" sz="4800" b="1">
                <a:solidFill>
                  <a:schemeClr val="tx1"/>
                </a:solidFill>
                <a:latin typeface="Tahoma" charset="0"/>
                <a:ea typeface="SimSun" charset="0"/>
                <a:cs typeface="SimSun" charset="0"/>
              </a:rPr>
              <a:t>John</a:t>
            </a:r>
            <a:r>
              <a:rPr lang="fr-FR" altLang="ja-JP" sz="4800" b="1">
                <a:solidFill>
                  <a:schemeClr val="tx1"/>
                </a:solidFill>
                <a:latin typeface="Tahoma" charset="0"/>
                <a:ea typeface="SimSun" charset="0"/>
                <a:cs typeface="SimSun" charset="0"/>
              </a:rPr>
              <a:t>'</a:t>
            </a:r>
            <a:r>
              <a:rPr lang="en-US" sz="4800" b="1">
                <a:solidFill>
                  <a:schemeClr val="tx1"/>
                </a:solidFill>
                <a:latin typeface="Tahoma" charset="0"/>
                <a:ea typeface="SimSun" charset="0"/>
                <a:cs typeface="SimSun" charset="0"/>
              </a:rPr>
              <a:t>s Key Idea:</a:t>
            </a: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7772400" cy="3019425"/>
          </a:xfrm>
          <a:prstGeom prst="rect">
            <a:avLst/>
          </a:prstGeom>
          <a:noFill/>
          <a:ln>
            <a:noFill/>
          </a:ln>
          <a:effectLst>
            <a:outerShdw blurRad="63500" dist="74053" dir="19742175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SimSun" charset="0"/>
                <a:cs typeface="SimSun" charset="0"/>
              </a:rPr>
              <a:t>Jesus</a:t>
            </a:r>
            <a:r>
              <a:rPr lang="fr-FR" altLang="zh-CN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SimSun" charset="0"/>
                <a:cs typeface="SimSun" charset="0"/>
              </a:rPr>
              <a:t>'</a:t>
            </a:r>
            <a:r>
              <a:rPr lang="en-US" altLang="zh-CN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SimSun" charset="0"/>
                <a:cs typeface="SimSun" charset="0"/>
              </a:rPr>
              <a:t> resurrection meets each of us at our point of </a:t>
            </a:r>
            <a:r>
              <a:rPr lang="en-US" alt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SimSun" charset="0"/>
                <a:cs typeface="SimSun" charset="0"/>
              </a:rPr>
              <a:t>need</a:t>
            </a:r>
            <a:r>
              <a:rPr lang="en-US" altLang="zh-CN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SimSun" charset="0"/>
                <a:cs typeface="SimSun" charset="0"/>
              </a:rPr>
              <a:t> (John 20).</a:t>
            </a:r>
            <a:endParaRPr lang="en-US" sz="4800" b="1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524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Trust the Living Savior </a:t>
            </a:r>
            <a:b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to Meet Your Need Today!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0100" name="Picture 1028" descr="opening_tomb_1"/>
          <p:cNvPicPr>
            <a:picLocks noChangeAspect="1" noChangeArrowheads="1"/>
          </p:cNvPicPr>
          <p:nvPr/>
        </p:nvPicPr>
        <p:blipFill>
          <a:blip r:embed="rId3" cstate="screen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572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" y="2590800"/>
            <a:ext cx="3733800" cy="9144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</a:rPr>
              <a:t>Despair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87900" y="2590800"/>
            <a:ext cx="4356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5400" b="1">
                <a:solidFill>
                  <a:srgbClr val="261953"/>
                </a:solidFill>
              </a:rPr>
              <a:t>Comfort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282631" name="AutoShape 1031"/>
          <p:cNvSpPr>
            <a:spLocks noChangeArrowheads="1"/>
          </p:cNvSpPr>
          <p:nvPr/>
        </p:nvSpPr>
        <p:spPr bwMode="auto">
          <a:xfrm>
            <a:off x="3733800" y="27432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3771900"/>
            <a:ext cx="3733800" cy="9144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</a:rPr>
              <a:t>Discouraged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87900" y="3771900"/>
            <a:ext cx="4356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5400" b="1">
                <a:solidFill>
                  <a:srgbClr val="261953"/>
                </a:solidFill>
              </a:rPr>
              <a:t>Encouraged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282634" name="AutoShape 1034"/>
          <p:cNvSpPr>
            <a:spLocks noChangeArrowheads="1"/>
          </p:cNvSpPr>
          <p:nvPr/>
        </p:nvSpPr>
        <p:spPr bwMode="auto">
          <a:xfrm>
            <a:off x="3733800" y="39243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4953000"/>
            <a:ext cx="3733800" cy="9144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1" hangingPunct="1"/>
            <a:r>
              <a:rPr lang="en-US" sz="3600" b="1">
                <a:solidFill>
                  <a:schemeClr val="bg1"/>
                </a:solidFill>
              </a:rPr>
              <a:t>Doubt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787900" y="4953000"/>
            <a:ext cx="4356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5400" b="1">
                <a:solidFill>
                  <a:srgbClr val="261953"/>
                </a:solidFill>
              </a:rPr>
              <a:t>Proof</a:t>
            </a:r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282637" name="AutoShape 1037"/>
          <p:cNvSpPr>
            <a:spLocks noChangeArrowheads="1"/>
          </p:cNvSpPr>
          <p:nvPr/>
        </p:nvSpPr>
        <p:spPr bwMode="auto">
          <a:xfrm>
            <a:off x="3733800" y="51054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build="p" autoUpdateAnimBg="0"/>
      <p:bldP spid="282631" grpId="0" animBg="1"/>
      <p:bldP spid="4" grpId="0" build="p" autoUpdateAnimBg="0"/>
      <p:bldP spid="5" grpId="0" build="p" autoUpdateAnimBg="0"/>
      <p:bldP spid="282634" grpId="0" animBg="1"/>
      <p:bldP spid="6" grpId="0" build="p" autoUpdateAnimBg="0"/>
      <p:bldP spid="7" grpId="0" build="p" autoUpdateAnimBg="0"/>
      <p:bldP spid="2826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8980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sz="5400">
                <a:latin typeface="Tahoma" charset="0"/>
                <a:ea typeface="ＭＳ Ｐゴシック" charset="0"/>
              </a:rPr>
              <a:t>What</a:t>
            </a:r>
            <a:r>
              <a:rPr lang="fr-FR" altLang="ja-JP" sz="5400">
                <a:latin typeface="Tahoma" charset="0"/>
                <a:ea typeface="ＭＳ Ｐゴシック" charset="0"/>
              </a:rPr>
              <a:t>'</a:t>
            </a:r>
            <a:r>
              <a:rPr lang="en-US" sz="5400">
                <a:latin typeface="Tahoma" charset="0"/>
                <a:ea typeface="ＭＳ Ｐゴシック" charset="0"/>
              </a:rPr>
              <a:t>s So Good About Good Friday?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52400" y="2057400"/>
            <a:ext cx="8991600" cy="259238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Jesus controlled His own arrest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Jesus</a:t>
            </a:r>
            <a:r>
              <a:rPr lang="fr-FR" altLang="ja-JP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'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illegal trials proved Him innocent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Jesus</a:t>
            </a:r>
            <a:r>
              <a:rPr lang="fr-FR" altLang="ja-JP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'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death paid for our sin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Jesus</a:t>
            </a:r>
            <a:r>
              <a:rPr lang="fr-FR" altLang="ja-JP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'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resurrection proved He gives eternal life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jesuscrucifi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075" y="0"/>
            <a:ext cx="5241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22238"/>
            <a:ext cx="6400800" cy="2316162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</a:rPr>
              <a:t>Good Friday is good because on this day Jesus Christ paid for your sin.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Ascens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>
                <a:solidFill>
                  <a:srgbClr val="000099"/>
                </a:solidFill>
                <a:latin typeface="Tahoma" charset="0"/>
                <a:ea typeface="ＭＳ Ｐゴシック" charset="0"/>
              </a:rPr>
              <a:t>Jesus ascended to the Father</a:t>
            </a:r>
            <a:endParaRPr lang="en-US" sz="4800">
              <a:latin typeface="Tahoma" charset="0"/>
              <a:ea typeface="ＭＳ Ｐゴシック" charset="0"/>
            </a:endParaRP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38200"/>
          </a:xfrm>
          <a:solidFill>
            <a:srgbClr val="000099"/>
          </a:solidFill>
        </p:spPr>
        <p:txBody>
          <a:bodyPr/>
          <a:lstStyle/>
          <a:p>
            <a:pPr algn="ctr" eaLnBrk="1" hangingPunct="1"/>
            <a:r>
              <a:rPr lang="en-US" sz="4000">
                <a:latin typeface="Tahoma" charset="0"/>
                <a:ea typeface="ＭＳ Ｐゴシック" charset="0"/>
              </a:rPr>
              <a:t>This means he is alive now!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800" b="1">
                <a:solidFill>
                  <a:schemeClr val="tx1"/>
                </a:solidFill>
                <a:latin typeface="Tahoma" charset="0"/>
                <a:ea typeface="SimSun" charset="0"/>
                <a:cs typeface="SimSun" charset="0"/>
              </a:rPr>
              <a:t>Jesus rose to give you new life!</a:t>
            </a: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268292" name="Picture 4" descr="Flowers 055"/>
          <p:cNvPicPr>
            <a:picLocks noChangeAspect="1" noChangeArrowheads="1"/>
          </p:cNvPicPr>
          <p:nvPr/>
        </p:nvPicPr>
        <p:blipFill>
          <a:blip r:embed="rId3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92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3124200" y="76200"/>
            <a:ext cx="5638800" cy="2590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zh-CN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SimSun" charset="0"/>
                <a:cs typeface="SimSun" charset="0"/>
              </a:rPr>
              <a:t>Jesus rose to give you new life!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1295400" y="2251075"/>
            <a:ext cx="7848600" cy="39973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AutoNum type="alphaUcPeriod"/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268295" name="Picture 7" descr="tho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0" y="0"/>
            <a:ext cx="1219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Bread of Life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534400" cy="112395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b="1">
                <a:latin typeface="Tahoma" charset="0"/>
                <a:ea typeface="ＭＳ Ｐゴシック" charset="0"/>
              </a:rPr>
              <a:t>How can you know Him?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4196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b="1">
                <a:latin typeface="Tahoma" charset="0"/>
                <a:ea typeface="ＭＳ Ｐゴシック" charset="0"/>
              </a:rPr>
              <a:t>Admit you have sinned</a:t>
            </a:r>
          </a:p>
          <a:p>
            <a:pPr eaLnBrk="1" hangingPunct="1"/>
            <a:r>
              <a:rPr lang="en-US" b="1">
                <a:latin typeface="Tahoma" charset="0"/>
                <a:ea typeface="ＭＳ Ｐゴシック" charset="0"/>
              </a:rPr>
              <a:t>Believe that Jesus died for you</a:t>
            </a:r>
          </a:p>
          <a:p>
            <a:pPr eaLnBrk="1" hangingPunct="1"/>
            <a:r>
              <a:rPr lang="en-US" b="1">
                <a:latin typeface="Tahoma" charset="0"/>
                <a:ea typeface="ＭＳ Ｐゴシック" charset="0"/>
              </a:rPr>
              <a:t>Confess that you want to turn from sin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914400"/>
            <a:ext cx="777240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/>
              <a:t>Black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Christology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3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Gethsem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77813"/>
            <a:ext cx="6553200" cy="1779587"/>
          </a:xfrm>
          <a:effectLst>
            <a:outerShdw blurRad="63500" dist="8980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r" eaLnBrk="1" hangingPunct="1"/>
            <a:r>
              <a:rPr lang="en-US" sz="4000" b="1">
                <a:latin typeface="Arial" charset="0"/>
                <a:ea typeface="ＭＳ Ｐゴシック" charset="0"/>
              </a:rPr>
              <a:t>Jesus controlled </a:t>
            </a:r>
            <a:br>
              <a:rPr lang="en-US" sz="4000" b="1">
                <a:latin typeface="Arial" charset="0"/>
                <a:ea typeface="ＭＳ Ｐゴシック" charset="0"/>
              </a:rPr>
            </a:br>
            <a:r>
              <a:rPr lang="en-US" sz="4000" b="1">
                <a:latin typeface="Arial" charset="0"/>
                <a:ea typeface="ＭＳ Ｐゴシック" charset="0"/>
              </a:rPr>
              <a:t>His own arrest </a:t>
            </a:r>
            <a:br>
              <a:rPr lang="en-US" sz="4000" b="1">
                <a:latin typeface="Arial" charset="0"/>
                <a:ea typeface="ＭＳ Ｐゴシック" charset="0"/>
              </a:rPr>
            </a:br>
            <a:r>
              <a:rPr lang="en-US" sz="4000" b="1">
                <a:latin typeface="Arial" charset="0"/>
                <a:ea typeface="ＭＳ Ｐゴシック" charset="0"/>
              </a:rPr>
              <a:t>(John 18:1-11).</a:t>
            </a:r>
            <a:endParaRPr lang="en-US" sz="40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410200" cy="2590800"/>
          </a:xfrm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Jesus</a:t>
            </a:r>
            <a:r>
              <a:rPr lang="fr-FR" altLang="ja-JP" sz="4000" b="1">
                <a:latin typeface="Arial" charset="0"/>
                <a:ea typeface="ＭＳ Ｐゴシック" charset="0"/>
              </a:rPr>
              <a:t>'</a:t>
            </a:r>
            <a:r>
              <a:rPr lang="en-US" sz="4000" b="1">
                <a:latin typeface="Arial" charset="0"/>
                <a:ea typeface="ＭＳ Ｐゴシック" charset="0"/>
              </a:rPr>
              <a:t> illegal trials proved Him innocent </a:t>
            </a:r>
            <a:br>
              <a:rPr lang="en-US" sz="4000" b="1">
                <a:latin typeface="Arial" charset="0"/>
                <a:ea typeface="ＭＳ Ｐゴシック" charset="0"/>
              </a:rPr>
            </a:br>
            <a:r>
              <a:rPr lang="en-US" sz="4000" b="1">
                <a:latin typeface="Arial" charset="0"/>
                <a:ea typeface="ＭＳ Ｐゴシック" charset="0"/>
              </a:rPr>
              <a:t>(18:12-19:16a).</a:t>
            </a:r>
            <a:endParaRPr lang="en-US" sz="4000">
              <a:latin typeface="Arial" charset="0"/>
              <a:ea typeface="ＭＳ Ｐゴシック" charset="0"/>
            </a:endParaRPr>
          </a:p>
        </p:txBody>
      </p:sp>
      <p:pic>
        <p:nvPicPr>
          <p:cNvPr id="196611" name="Picture 3" descr="Gamali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900" y="0"/>
            <a:ext cx="334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Death on C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8298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1600200"/>
          </a:xfrm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sz="4800" b="1">
                <a:latin typeface="Tahoma" charset="0"/>
                <a:ea typeface="ＭＳ Ｐゴシック" charset="0"/>
              </a:rPr>
              <a:t>Jesus</a:t>
            </a:r>
            <a:r>
              <a:rPr lang="fr-FR" altLang="ja-JP" sz="4800" b="1">
                <a:latin typeface="Tahoma" charset="0"/>
                <a:ea typeface="ＭＳ Ｐゴシック" charset="0"/>
              </a:rPr>
              <a:t>'</a:t>
            </a:r>
            <a:r>
              <a:rPr lang="en-US" sz="4800" b="1">
                <a:latin typeface="Tahoma" charset="0"/>
                <a:ea typeface="ＭＳ Ｐゴシック" charset="0"/>
              </a:rPr>
              <a:t> death paid for our sin (19:16b-42)</a:t>
            </a:r>
            <a:endParaRPr lang="en-US" sz="4800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4" descr="Joseph of Armathea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71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400"/>
            <a:ext cx="8229600" cy="944563"/>
          </a:xfrm>
          <a:effectLst>
            <a:outerShdw blurRad="63500" dist="71842" dir="189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ja-JP" altLang="en-US" sz="4800" b="1">
                <a:latin typeface="Arial" charset="0"/>
                <a:ea typeface="ＭＳ Ｐゴシック" charset="0"/>
              </a:rPr>
              <a:t>“</a:t>
            </a:r>
            <a:r>
              <a:rPr lang="en-US" altLang="ja-JP" sz="4800" b="1">
                <a:latin typeface="Tahoma" charset="0"/>
                <a:ea typeface="ＭＳ Ｐゴシック" charset="0"/>
              </a:rPr>
              <a:t>Make the tomb secure!</a:t>
            </a:r>
            <a:r>
              <a:rPr lang="ja-JP" altLang="en-US" sz="4800" b="1">
                <a:latin typeface="Arial" charset="0"/>
                <a:ea typeface="ＭＳ Ｐゴシック" charset="0"/>
              </a:rPr>
              <a:t>”</a:t>
            </a: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</a:rPr>
              <a:t>Battle News</a:t>
            </a:r>
          </a:p>
        </p:txBody>
      </p:sp>
      <p:pic>
        <p:nvPicPr>
          <p:cNvPr id="202756" name="Picture 4" descr="welling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9624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7" name="Picture 5" descr="napole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44386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038600"/>
            <a:ext cx="44958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algn="r" eaLnBrk="1" hangingPunct="1">
              <a:defRPr/>
            </a:pPr>
            <a:r>
              <a:rPr lang="en-US" sz="3600">
                <a:solidFill>
                  <a:schemeClr val="bg1"/>
                </a:solidFill>
              </a:rPr>
              <a:t>Wellington defeated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19600" y="4038600"/>
            <a:ext cx="48006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600">
                <a:solidFill>
                  <a:schemeClr val="bg1"/>
                </a:solidFill>
              </a:rPr>
              <a:t>Napoleon at Waterloo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5257800"/>
            <a:ext cx="41148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algn="r" eaLnBrk="1" hangingPunct="1">
              <a:defRPr/>
            </a:pPr>
            <a:r>
              <a:rPr lang="en-US" sz="3600">
                <a:solidFill>
                  <a:schemeClr val="bg1"/>
                </a:solidFill>
              </a:rPr>
              <a:t>Jesus defeated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67200" y="5257800"/>
            <a:ext cx="47244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600">
                <a:solidFill>
                  <a:schemeClr val="bg1"/>
                </a:solidFill>
              </a:rPr>
              <a:t>Satan at Calvary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build="p" autoUpdateAnimBg="0"/>
      <p:bldP spid="4" grpId="0" build="p" autoUpdateAnimBg="0"/>
      <p:bldP spid="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Resurr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9163" y="0"/>
            <a:ext cx="5684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914400"/>
          </a:xfrm>
          <a:effectLst>
            <a:outerShdw blurRad="63500" dist="74053" dir="19742175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1085850" indent="-1085850" algn="l" eaLnBrk="1" hangingPunct="1"/>
            <a:r>
              <a:rPr lang="en-US" sz="4800" b="1">
                <a:solidFill>
                  <a:schemeClr val="tx1"/>
                </a:solidFill>
                <a:latin typeface="Tahoma" charset="0"/>
                <a:ea typeface="SimSun" charset="0"/>
                <a:cs typeface="SimSun" charset="0"/>
              </a:rPr>
              <a:t>John</a:t>
            </a:r>
            <a:r>
              <a:rPr lang="fr-FR" altLang="ja-JP" sz="4800" b="1">
                <a:solidFill>
                  <a:schemeClr val="tx1"/>
                </a:solidFill>
                <a:latin typeface="Tahoma" charset="0"/>
                <a:ea typeface="SimSun" charset="0"/>
                <a:cs typeface="SimSun" charset="0"/>
              </a:rPr>
              <a:t>'</a:t>
            </a:r>
            <a:r>
              <a:rPr lang="en-US" sz="4800" b="1">
                <a:solidFill>
                  <a:schemeClr val="tx1"/>
                </a:solidFill>
                <a:latin typeface="Tahoma" charset="0"/>
                <a:ea typeface="SimSun" charset="0"/>
                <a:cs typeface="SimSun" charset="0"/>
              </a:rPr>
              <a:t>s Key Idea: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7772400" cy="3019425"/>
          </a:xfrm>
          <a:prstGeom prst="rect">
            <a:avLst/>
          </a:prstGeom>
          <a:noFill/>
          <a:ln>
            <a:noFill/>
          </a:ln>
          <a:effectLst>
            <a:outerShdw blurRad="63500" dist="74053" dir="19742175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SimSun" charset="0"/>
                <a:cs typeface="SimSun" charset="0"/>
              </a:rPr>
              <a:t>Jesus</a:t>
            </a:r>
            <a:r>
              <a:rPr lang="fr-FR" altLang="zh-CN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SimSun" charset="0"/>
                <a:cs typeface="SimSun" charset="0"/>
              </a:rPr>
              <a:t>'</a:t>
            </a:r>
            <a:r>
              <a:rPr lang="en-US" altLang="zh-CN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SimSun" charset="0"/>
                <a:cs typeface="SimSun" charset="0"/>
              </a:rPr>
              <a:t> resurrection meets each of us at our point of </a:t>
            </a:r>
            <a:r>
              <a:rPr lang="en-US" altLang="zh-C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SimSun" charset="0"/>
                <a:cs typeface="SimSun" charset="0"/>
              </a:rPr>
              <a:t>need</a:t>
            </a:r>
            <a:r>
              <a:rPr lang="en-US" altLang="zh-CN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SimSun" charset="0"/>
                <a:cs typeface="SimSun" charset="0"/>
              </a:rPr>
              <a:t> (John 20).</a:t>
            </a:r>
            <a:endParaRPr lang="en-US" sz="4800" b="1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883</Words>
  <Application>Microsoft Macintosh PowerPoint</Application>
  <PresentationFormat>On-screen Show (4:3)</PresentationFormat>
  <Paragraphs>172</Paragraphs>
  <Slides>38</Slides>
  <Notes>36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Arial</vt:lpstr>
      <vt:lpstr>Bwgrki</vt:lpstr>
      <vt:lpstr>Bwhebb</vt:lpstr>
      <vt:lpstr>Tahoma</vt:lpstr>
      <vt:lpstr>Times New Roman</vt:lpstr>
      <vt:lpstr>Verdana</vt:lpstr>
      <vt:lpstr>Wingdings</vt:lpstr>
      <vt:lpstr>Blank Presentation</vt:lpstr>
      <vt:lpstr>Slit</vt:lpstr>
      <vt:lpstr>Beam</vt:lpstr>
      <vt:lpstr>Globe</vt:lpstr>
      <vt:lpstr>Default Design</vt:lpstr>
      <vt:lpstr>1_Default Design</vt:lpstr>
      <vt:lpstr>2_Soaring</vt:lpstr>
      <vt:lpstr>Orbit</vt:lpstr>
      <vt:lpstr>The Resurrection of Jesus Christ</vt:lpstr>
      <vt:lpstr>Why is it important for Jesus to be alive?</vt:lpstr>
      <vt:lpstr>We live  because He lives!</vt:lpstr>
      <vt:lpstr>Jesus controlled  His own arrest  (John 18:1-11).</vt:lpstr>
      <vt:lpstr>Jesus' illegal trials proved Him innocent  (18:12-19:16a).</vt:lpstr>
      <vt:lpstr>Jesus' death paid for our sin (19:16b-42)</vt:lpstr>
      <vt:lpstr>“Make the tomb secure!”</vt:lpstr>
      <vt:lpstr>Battle News</vt:lpstr>
      <vt:lpstr>John's Key Idea:</vt:lpstr>
      <vt:lpstr>I. The empty tomb shows us that Christ is alive today (20:1-9).</vt:lpstr>
      <vt:lpstr>“The Gospel of John” ® Movie</vt:lpstr>
      <vt:lpstr>Three Initial Witnesses</vt:lpstr>
      <vt:lpstr>From Inside the Tomb Looking Out</vt:lpstr>
      <vt:lpstr>The stone was rolled away…</vt:lpstr>
      <vt:lpstr>The Garden Tomb</vt:lpstr>
      <vt:lpstr>Empty linens</vt:lpstr>
      <vt:lpstr>“Seeing” in 20:5-8</vt:lpstr>
      <vt:lpstr>II. Christ's resurrection meets you at your need  (20:10-29)</vt:lpstr>
      <vt:lpstr>“The Gospel of John” ® Movie</vt:lpstr>
      <vt:lpstr>II. Christ's resurrection meets you at your need  (20:10-29)</vt:lpstr>
      <vt:lpstr>“The Gospel of John” ® Movie</vt:lpstr>
      <vt:lpstr>What would it take to turn the despondent Peter around?</vt:lpstr>
      <vt:lpstr>II. Christ's resurrection meets you at your need  (20:10-29)</vt:lpstr>
      <vt:lpstr>“The Gospel of John” ® Movie</vt:lpstr>
      <vt:lpstr>Who moved the stone?</vt:lpstr>
      <vt:lpstr>Why did John write about Jesus' miracles?</vt:lpstr>
      <vt:lpstr>“The Gospel of John” ® Movie</vt:lpstr>
      <vt:lpstr>Key Word Believe</vt:lpstr>
      <vt:lpstr>Textual Variants of John 20:31</vt:lpstr>
      <vt:lpstr>John's Key Idea:</vt:lpstr>
      <vt:lpstr>Trust the Living Savior  to Meet Your Need Today!</vt:lpstr>
      <vt:lpstr>What's So Good About Good Friday?</vt:lpstr>
      <vt:lpstr>Good Friday is good because on this day Jesus Christ paid for your sin.</vt:lpstr>
      <vt:lpstr>Jesus ascended to the Father</vt:lpstr>
      <vt:lpstr>Jesus rose to give you new life!</vt:lpstr>
      <vt:lpstr>How can you know Him?</vt:lpstr>
      <vt:lpstr>Black</vt:lpstr>
      <vt:lpstr>Christology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 Leave</dc:title>
  <dc:creator>Rick Griffith</dc:creator>
  <cp:lastModifiedBy>Rick Griffith</cp:lastModifiedBy>
  <cp:revision>89</cp:revision>
  <cp:lastPrinted>2007-04-08T05:55:12Z</cp:lastPrinted>
  <dcterms:created xsi:type="dcterms:W3CDTF">2007-03-18T01:41:30Z</dcterms:created>
  <dcterms:modified xsi:type="dcterms:W3CDTF">2023-02-04T17:19:53Z</dcterms:modified>
</cp:coreProperties>
</file>